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EB9D36-5575-4F7C-AB49-4D31D7F655C5}">
  <a:tblStyle styleId="{21EB9D36-5575-4F7C-AB49-4D31D7F655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and Im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" type="body"/>
          </p:nvPr>
        </p:nvSpPr>
        <p:spPr>
          <a:xfrm>
            <a:off x="669056" y="2111808"/>
            <a:ext cx="5081255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body"/>
          </p:nvPr>
        </p:nvSpPr>
        <p:spPr>
          <a:xfrm>
            <a:off x="6230103" y="950130"/>
            <a:ext cx="5974079" cy="5907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spcBef>
                <a:spcPts val="80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3" type="body"/>
          </p:nvPr>
        </p:nvSpPr>
        <p:spPr>
          <a:xfrm>
            <a:off x="8235615" y="305318"/>
            <a:ext cx="3654320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idx="2" type="pic"/>
          </p:nvPr>
        </p:nvSpPr>
        <p:spPr>
          <a:xfrm>
            <a:off x="-12191" y="0"/>
            <a:ext cx="1220419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spcBef>
                <a:spcPts val="64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03669" y="2043258"/>
            <a:ext cx="4849681" cy="2415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3" type="body"/>
          </p:nvPr>
        </p:nvSpPr>
        <p:spPr>
          <a:xfrm>
            <a:off x="302684" y="4958530"/>
            <a:ext cx="2377544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spcBef>
                <a:spcPts val="0"/>
              </a:spcBef>
              <a:spcAft>
                <a:spcPts val="0"/>
              </a:spcAft>
              <a:buChar char="●"/>
              <a:defRPr b="0" i="0" sz="13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Title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2204700" cy="687705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11087100" y="389467"/>
            <a:ext cx="184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92851" y="317500"/>
            <a:ext cx="2252133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>
            <p:ph idx="1" type="body"/>
          </p:nvPr>
        </p:nvSpPr>
        <p:spPr>
          <a:xfrm>
            <a:off x="0" y="0"/>
            <a:ext cx="5974079" cy="6875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spcBef>
                <a:spcPts val="80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663024" y="2111808"/>
            <a:ext cx="4983791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669056" y="2111808"/>
            <a:ext cx="11087403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8235615" y="305318"/>
            <a:ext cx="3654320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u_white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6916" y="313266"/>
            <a:ext cx="897466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0" y="0"/>
            <a:ext cx="12204700" cy="95038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Shape 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51" y="317500"/>
            <a:ext cx="2252133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609600" y="1056066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600"/>
              <a:t>Molecular Nutrition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Work in Progress 3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Radhika Patel and Reilly Cashmore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8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lang="en-US" sz="3200"/>
              <a:t>10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/201</a:t>
            </a:r>
            <a:r>
              <a:rPr b="0" lang="en-US" sz="3200"/>
              <a:t>7</a:t>
            </a:r>
          </a:p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956200"/>
            <a:ext cx="4281499" cy="24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700" y="1056075"/>
            <a:ext cx="1986575" cy="1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3" type="body"/>
          </p:nvPr>
        </p:nvSpPr>
        <p:spPr>
          <a:xfrm>
            <a:off x="2663625" y="100825"/>
            <a:ext cx="84312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Seaweed Solvents </a:t>
            </a:r>
          </a:p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12" name="Shape 112"/>
          <p:cNvSpPr txBox="1"/>
          <p:nvPr/>
        </p:nvSpPr>
        <p:spPr>
          <a:xfrm>
            <a:off x="254350" y="1248425"/>
            <a:ext cx="56646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/>
              <a:t>Seaweed Tested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Sea Crunchy Seaweed Snack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>
              <a:spcBef>
                <a:spcPts val="0"/>
              </a:spcBef>
              <a:buSzPct val="100000"/>
              <a:buChar char="●"/>
            </a:pPr>
            <a:r>
              <a:rPr lang="en-US" sz="3000"/>
              <a:t>Arame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5918950" y="1248425"/>
            <a:ext cx="5664600" cy="5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/>
              <a:t>Solvents Tested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/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PH 7 Buffer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Acetone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-US" sz="3000"/>
              <a:t>Ethanol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050" y="3092225"/>
            <a:ext cx="2463074" cy="30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3" type="body"/>
          </p:nvPr>
        </p:nvSpPr>
        <p:spPr>
          <a:xfrm>
            <a:off x="2663625" y="100825"/>
            <a:ext cx="84312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Solvent Results</a:t>
            </a: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75" y="1175687"/>
            <a:ext cx="3379975" cy="45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012" y="1163600"/>
            <a:ext cx="3379975" cy="448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0062" y="1159100"/>
            <a:ext cx="3379974" cy="449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3" type="body"/>
          </p:nvPr>
        </p:nvSpPr>
        <p:spPr>
          <a:xfrm>
            <a:off x="2663625" y="100825"/>
            <a:ext cx="84312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Solvent Results</a:t>
            </a: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aphicFrame>
        <p:nvGraphicFramePr>
          <p:cNvPr id="130" name="Shape 130"/>
          <p:cNvGraphicFramePr/>
          <p:nvPr/>
        </p:nvGraphicFramePr>
        <p:xfrm>
          <a:off x="1532625" y="1802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{21EB9D36-5575-4F7C-AB49-4D31D7F655C5}</a:tableStyleId>
              </a:tblPr>
              <a:tblGrid>
                <a:gridCol w="2911850"/>
                <a:gridCol w="2911850"/>
                <a:gridCol w="2911850"/>
              </a:tblGrid>
              <a:tr h="80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Solvent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Sea Crunchy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Arame</a:t>
                      </a:r>
                    </a:p>
                  </a:txBody>
                  <a:tcPr marT="63500" marB="63500" marR="63500" marL="63500"/>
                </a:tc>
              </a:tr>
              <a:tr h="80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PH 7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negative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positive</a:t>
                      </a:r>
                    </a:p>
                  </a:txBody>
                  <a:tcPr marT="63500" marB="63500" marR="63500" marL="63500"/>
                </a:tc>
              </a:tr>
              <a:tr h="80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Acetone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Positive (caught on fire)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positive</a:t>
                      </a:r>
                    </a:p>
                  </a:txBody>
                  <a:tcPr marT="63500" marB="63500" marR="63500" marL="63500"/>
                </a:tc>
              </a:tr>
              <a:tr h="801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 sz="2400"/>
                        <a:t>Ethanol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Negative (caught on fire)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2400"/>
                        <a:t>negative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-US" sz="2800"/>
              <a:t>Uniformity in lab experiments: Repeatability 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Use of different solvents/dilutions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Prep time has improved significantly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Organization of results</a:t>
            </a:r>
          </a:p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Improvements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727550" y="1284880"/>
            <a:ext cx="109728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31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3200"/>
              <a:t>Solidify a positive control for different </a:t>
            </a:r>
          </a:p>
          <a:p>
            <a:pPr indent="457200"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/>
              <a:t>amino acid tests</a:t>
            </a:r>
          </a:p>
          <a:p>
            <a:pPr indent="-431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3200"/>
              <a:t>Investigate chemical mechanisms of </a:t>
            </a:r>
          </a:p>
          <a:p>
            <a:pPr indent="457200"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/>
              <a:t>tests to improve substance preparation</a:t>
            </a:r>
          </a:p>
          <a:p>
            <a:pPr indent="-431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3200"/>
              <a:t>Incorporate other forms of nutrient ID (IR, Mass Spec,etc.)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>
            <p:ph idx="3" type="body"/>
          </p:nvPr>
        </p:nvSpPr>
        <p:spPr>
          <a:xfrm>
            <a:off x="2968025" y="150250"/>
            <a:ext cx="6820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Further Research Tasks</a:t>
            </a: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600" y="1782525"/>
            <a:ext cx="3214975" cy="241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Information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Experiments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Test Results/ Conclusions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Difficulties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Improvements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Upcoming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Tasks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14318" r="10555" t="21315"/>
          <a:stretch/>
        </p:blipFill>
        <p:spPr>
          <a:xfrm>
            <a:off x="6774274" y="1352275"/>
            <a:ext cx="3732549" cy="51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Develop lab experiments for a Molecular Nutrition Course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Test different foods/supplements for nutritional info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Investigate health properties of different types of diets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Investigate the claims about raved “superfoods”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b="0" l="6643" r="12240" t="0"/>
          <a:stretch/>
        </p:blipFill>
        <p:spPr>
          <a:xfrm>
            <a:off x="8573125" y="3510575"/>
            <a:ext cx="3395700" cy="31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Macro/micronutrients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Carbohydrates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Amino Acids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Vitamins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Minerals</a:t>
            </a:r>
          </a:p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3454400" y="150254"/>
            <a:ext cx="7165703" cy="267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Information </a:t>
            </a:r>
          </a:p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674" y="1769212"/>
            <a:ext cx="3909725" cy="18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924" y="3019073"/>
            <a:ext cx="4512575" cy="32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09600" y="1352280"/>
            <a:ext cx="109728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Essential vs. Nonessential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20 common amino acids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9 of 20 are essential </a:t>
            </a: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4522300" y="137554"/>
            <a:ext cx="36534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Amino Acids</a:t>
            </a: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25" y="3641059"/>
            <a:ext cx="9833350" cy="22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583931" y="1341608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Histidine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/>
          </a:p>
          <a:p>
            <a:pPr lvl="0" rtl="0">
              <a:spcBef>
                <a:spcPts val="0"/>
              </a:spcBef>
              <a:buNone/>
            </a:pPr>
            <a:r>
              <a:rPr b="0" lang="en-US"/>
              <a:t>detection of histidine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Folin’s McCarthy Sullivan Test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/>
          </a:p>
          <a:p>
            <a:pPr lvl="0">
              <a:spcBef>
                <a:spcPts val="0"/>
              </a:spcBef>
              <a:buNone/>
            </a:pPr>
            <a:r>
              <a:rPr b="0" lang="en-US"/>
              <a:t>detection of methionine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6084200" y="86447"/>
            <a:ext cx="5974200" cy="614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 sz="2400"/>
              <a:t>Expected Positive Result: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0"/>
              </a:spcBef>
              <a:buNone/>
            </a:pPr>
            <a:r>
              <a:rPr b="0" lang="en-US" sz="2400"/>
              <a:t>blue/violet coloration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-US" sz="2400"/>
              <a:t>Expected Positive Result: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buNone/>
            </a:pPr>
            <a:r>
              <a:rPr b="0" lang="en-US" sz="2400"/>
              <a:t>red coloration</a:t>
            </a:r>
            <a:r>
              <a:rPr lang="en-US" sz="2400"/>
              <a:t> 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3609753" y="86450"/>
            <a:ext cx="4972499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400"/>
              <a:t>Amino Acid Tests</a:t>
            </a:r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596106" y="1608008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Lentils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Rice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Quinoa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Hemp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Chia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7932450" y="1856098"/>
            <a:ext cx="2844900" cy="308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400"/>
              <a:t>Flax Seed</a:t>
            </a:r>
          </a:p>
          <a:p>
            <a:pPr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400"/>
              <a:t>Icelandic Yogurt</a:t>
            </a:r>
          </a:p>
          <a:p>
            <a:pPr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400"/>
              <a:t>Peanut Butter</a:t>
            </a:r>
          </a:p>
          <a:p>
            <a:pPr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400"/>
              <a:t>Almond Butter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3108900" y="86450"/>
            <a:ext cx="59742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Substances Tested</a:t>
            </a: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450" y="1147600"/>
            <a:ext cx="3757600" cy="456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3" type="body"/>
          </p:nvPr>
        </p:nvSpPr>
        <p:spPr>
          <a:xfrm>
            <a:off x="2908049" y="86450"/>
            <a:ext cx="63759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Histidine Test Results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39646" l="0" r="0" t="0"/>
          <a:stretch/>
        </p:blipFill>
        <p:spPr>
          <a:xfrm>
            <a:off x="930912" y="1390374"/>
            <a:ext cx="10330175" cy="467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3" type="body"/>
          </p:nvPr>
        </p:nvSpPr>
        <p:spPr>
          <a:xfrm>
            <a:off x="2663625" y="100825"/>
            <a:ext cx="84312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/>
              <a:t>Folin’s McCarthy</a:t>
            </a:r>
            <a:r>
              <a:rPr lang="en-US" sz="4400"/>
              <a:t> Test Results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35258" l="0" r="0" t="0"/>
          <a:stretch/>
        </p:blipFill>
        <p:spPr>
          <a:xfrm>
            <a:off x="1077650" y="1210475"/>
            <a:ext cx="10036696" cy="487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Schools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